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381" r:id="rId5"/>
    <p:sldId id="387" r:id="rId6"/>
    <p:sldId id="386" r:id="rId7"/>
    <p:sldId id="388" r:id="rId8"/>
    <p:sldId id="399" r:id="rId9"/>
    <p:sldId id="391" r:id="rId10"/>
    <p:sldId id="401" r:id="rId11"/>
    <p:sldId id="402" r:id="rId12"/>
    <p:sldId id="403" r:id="rId13"/>
    <p:sldId id="404" r:id="rId14"/>
    <p:sldId id="407" r:id="rId15"/>
    <p:sldId id="405" r:id="rId16"/>
    <p:sldId id="406" r:id="rId17"/>
    <p:sldId id="408" r:id="rId18"/>
    <p:sldId id="394" r:id="rId19"/>
    <p:sldId id="395"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107" d="100"/>
          <a:sy n="107" d="100"/>
        </p:scale>
        <p:origin x="498"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23/06/2024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3" name="Imagen 2">
            <a:extLst>
              <a:ext uri="{FF2B5EF4-FFF2-40B4-BE49-F238E27FC236}">
                <a16:creationId xmlns:a16="http://schemas.microsoft.com/office/drawing/2014/main" id="{A84F3A0D-8FEC-5DDD-36AC-7D1A37A0606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2" name="Imagen 1">
            <a:extLst>
              <a:ext uri="{FF2B5EF4-FFF2-40B4-BE49-F238E27FC236}">
                <a16:creationId xmlns:a16="http://schemas.microsoft.com/office/drawing/2014/main" id="{FCE04502-A964-B3CA-94B3-655A1D161CC1}"/>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ed.es/universidad/inicio/informacio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2733261" y="477078"/>
            <a:ext cx="9125365" cy="315312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dirty="0"/>
              <a:t> AF01, </a:t>
            </a:r>
          </a:p>
          <a:p>
            <a:pPr algn="r"/>
            <a:r>
              <a:rPr lang="es-ES" dirty="0"/>
              <a:t>Experto Profesional en Competencias digitales para el sector de la movilidad y transporte </a:t>
            </a:r>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r>
              <a:rPr lang="es-ES" dirty="0"/>
              <a:t>Capacitación digital y sostenibilidad en el ámbito del transporte y la movilidad</a:t>
            </a:r>
          </a:p>
          <a:p>
            <a:pPr algn="r" rtl="0"/>
            <a:r>
              <a:rPr lang="es-ES" dirty="0"/>
              <a:t>2023-2025 </a:t>
            </a:r>
          </a:p>
          <a:p>
            <a:pPr algn="r" rtl="0"/>
            <a:r>
              <a:rPr lang="es-ES" dirty="0"/>
              <a:t>UNED – Ministerio de Transportes y Movilidad Sostenible</a:t>
            </a:r>
          </a:p>
          <a:p>
            <a:pPr rtl="0"/>
            <a:endParaRPr lang="es-ES" dirty="0"/>
          </a:p>
        </p:txBody>
      </p:sp>
      <p:sp>
        <p:nvSpPr>
          <p:cNvPr id="2" name="Marcador de pie de página 4">
            <a:extLst>
              <a:ext uri="{FF2B5EF4-FFF2-40B4-BE49-F238E27FC236}">
                <a16:creationId xmlns:a16="http://schemas.microsoft.com/office/drawing/2014/main" id="{F6C603BC-5ADB-CCB0-D091-49DEDB5EFB6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submódulos/semanas.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lvl="1"/>
            <a:r>
              <a:rPr lang="es-ES" sz="1600" dirty="0">
                <a:solidFill>
                  <a:srgbClr val="002060"/>
                </a:solidFill>
              </a:rPr>
              <a:t>Encuesta final</a:t>
            </a:r>
          </a:p>
          <a:p>
            <a:pPr algn="l"/>
            <a:r>
              <a:rPr lang="es-ES" sz="1800" dirty="0">
                <a:solidFill>
                  <a:srgbClr val="002060"/>
                </a:solidFill>
              </a:rPr>
              <a:t>La actividad tiene los siguientes recursos didácticos: Página web, material multimedia, guía didáctica y curso virtual (</a:t>
            </a:r>
            <a:r>
              <a:rPr lang="es-ES" sz="1800" dirty="0" err="1">
                <a:solidFill>
                  <a:srgbClr val="002060"/>
                </a:solidFill>
              </a:rPr>
              <a:t>aLF</a:t>
            </a:r>
            <a:r>
              <a:rPr lang="es-ES" sz="1800" dirty="0">
                <a:solidFill>
                  <a:srgbClr val="002060"/>
                </a:solidFill>
              </a:rPr>
              <a:t>)</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(I)</a:t>
            </a:r>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marL="0" indent="0" algn="l">
              <a:buNone/>
            </a:pPr>
            <a:r>
              <a:rPr lang="es-ES" sz="2000" dirty="0">
                <a:solidFill>
                  <a:srgbClr val="002060"/>
                </a:solidFill>
              </a:rPr>
              <a:t>En cada submódulo (el lunes de la semana) se propondrá una sesión introductoria inicial del submódulo, conjunta entre el equipo docente y los estudiantes para presentar la organización del submódulo, nuevos conceptos y objetivos a alcanzar, así como el proceso de evaluación del submódulo, que será online y se grabará para que los estudiantes que no puedan asistir la puedan consultar en cualquier momento</a:t>
            </a:r>
          </a:p>
          <a:p>
            <a:pPr marL="0" indent="0" algn="l">
              <a:buNone/>
            </a:pPr>
            <a:r>
              <a:rPr lang="es-ES" sz="2000" dirty="0">
                <a:solidFill>
                  <a:srgbClr val="002060"/>
                </a:solidFill>
              </a:rPr>
              <a:t>Igualmente en cada submódulo (el viernes de la semana) se propondrá una sesión final online del submódulo conjunta entre el equipo docente y los estudiantes para revisar los contenidos estudiados, dudas, comentarios y sugerencias existentes</a:t>
            </a:r>
          </a:p>
          <a:p>
            <a:pPr marL="0" indent="0" algn="l">
              <a:buNone/>
            </a:pPr>
            <a:r>
              <a:rPr lang="es-ES" sz="2000" dirty="0">
                <a:solidFill>
                  <a:srgbClr val="002060"/>
                </a:solidFill>
              </a:rPr>
              <a:t>Finalmente está prevista la celebración de una sesión online por submódulo (el miércoles de la semana con formato de seminario y foro de discusión abierto) donde un ponente/experto invitado presentará un tema actual de máximo interés para el contenido del submódulo</a:t>
            </a:r>
          </a:p>
          <a:p>
            <a:pPr marL="0" indent="0" algn="l">
              <a:buNone/>
            </a:pPr>
            <a:r>
              <a:rPr lang="es-ES" sz="2000" dirty="0">
                <a:solidFill>
                  <a:srgbClr val="002060"/>
                </a:solidFill>
              </a:rPr>
              <a:t>Todas estas actividades online serán totalmente voluntarias facilitándose para un mayor seguimiento y grabándose para su consulta posterior</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a:t>
            </a:r>
            <a:r>
              <a:rPr lang="es-ES"/>
              <a:t>(y II</a:t>
            </a:r>
            <a:r>
              <a:rPr lang="es-ES" dirty="0"/>
              <a:t>)</a:t>
            </a:r>
          </a:p>
        </p:txBody>
      </p:sp>
    </p:spTree>
    <p:extLst>
      <p:ext uri="{BB962C8B-B14F-4D97-AF65-F5344CB8AC3E}">
        <p14:creationId xmlns:p14="http://schemas.microsoft.com/office/powerpoint/2010/main" val="25007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submódulo/semana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submódulo/semana</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Tree>
    <p:extLst>
      <p:ext uri="{BB962C8B-B14F-4D97-AF65-F5344CB8AC3E}">
        <p14:creationId xmlns:p14="http://schemas.microsoft.com/office/powerpoint/2010/main" val="322438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marL="0" indent="0" algn="l">
              <a:buNone/>
            </a:pPr>
            <a:r>
              <a:rPr lang="es-ES" sz="2000" dirty="0">
                <a:solidFill>
                  <a:srgbClr val="002060"/>
                </a:solidFill>
              </a:rPr>
              <a:t>La atención al estudiante se realizará a través de la Plataforma Virtual de la UNED para la enseñanza de sus estudios de Formación Permanente. El estudiante puede acceder al Campus Inalámbrico de la Universidad a través de Internet. Las consultas a través del correo electrónico se pueden dirigir tanto a los profesores del curso, como a los directores, así como se habilitarán foros para el seguimiento e interacción en el curso en lo que se denomina Tutoría Telemática </a:t>
            </a:r>
          </a:p>
          <a:p>
            <a:pPr marL="0" indent="0" algn="l">
              <a:buNone/>
            </a:pPr>
            <a:r>
              <a:rPr lang="es-ES" sz="2000" dirty="0">
                <a:solidFill>
                  <a:srgbClr val="002060"/>
                </a:solidFill>
              </a:rPr>
              <a:t>El estudiante podrá solicitar en cualquier momento una tutoría virtual (por teléfono, videoconferencia o presencial en el edificio de la Escuela Técnica Superior de Ingenieros Industriales de la UNED, calle Juan del Rosal </a:t>
            </a:r>
            <a:r>
              <a:rPr lang="es-ES" sz="2000" dirty="0" err="1">
                <a:solidFill>
                  <a:srgbClr val="002060"/>
                </a:solidFill>
              </a:rPr>
              <a:t>nº</a:t>
            </a:r>
            <a:r>
              <a:rPr lang="es-ES" sz="2000" dirty="0">
                <a:solidFill>
                  <a:srgbClr val="002060"/>
                </a:solidFill>
              </a:rPr>
              <a:t> 12 de Madrid) que será confirmada por el equipo docente en la hora final convenida</a:t>
            </a:r>
          </a:p>
          <a:p>
            <a:pPr marL="0" indent="0" algn="l">
              <a:buNone/>
            </a:pPr>
            <a:r>
              <a:rPr lang="es-ES" sz="2000" dirty="0">
                <a:solidFill>
                  <a:srgbClr val="002060"/>
                </a:solidFill>
              </a:rPr>
              <a:t>La UNED proporciona un Soporte Informático a los estudiantes para resolver cualquier duda o consulta relacionada con el servicio de Campus Inalámbrico de la Universidad. El servicio se presta por el CAU en horario de lunes a viernes de 9:00 a 20:00 h (excepto festivos nacionales) en el teléfono 913 988 801, o bien a través del formulario que se puede encontrar al final de la página web, </a:t>
            </a:r>
            <a:r>
              <a:rPr lang="es-ES" sz="2000" dirty="0">
                <a:solidFill>
                  <a:srgbClr val="002060"/>
                </a:solidFill>
                <a:hlinkClick r:id="rId2">
                  <a:extLst>
                    <a:ext uri="{A12FA001-AC4F-418D-AE19-62706E023703}">
                      <ahyp:hlinkClr xmlns:ahyp="http://schemas.microsoft.com/office/drawing/2018/hyperlinkcolor" val="tx"/>
                    </a:ext>
                  </a:extLst>
                </a:hlinkClick>
              </a:rPr>
              <a:t>https://www.uned.es/universidad/inicio/informacion.html</a:t>
            </a:r>
            <a:r>
              <a:rPr lang="es-ES" sz="2000" dirty="0">
                <a:solidFill>
                  <a:srgbClr val="002060"/>
                </a:solidFill>
              </a:rPr>
              <a:t> </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Atención al Estudiante</a:t>
            </a:r>
          </a:p>
        </p:txBody>
      </p:sp>
    </p:spTree>
    <p:extLst>
      <p:ext uri="{BB962C8B-B14F-4D97-AF65-F5344CB8AC3E}">
        <p14:creationId xmlns:p14="http://schemas.microsoft.com/office/powerpoint/2010/main" val="50581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El curso de Experto Profesional se divide en 10 módulos y 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buNone/>
            </a:pPr>
            <a:r>
              <a:rPr lang="es-ES" sz="1500" dirty="0">
                <a:solidFill>
                  <a:srgbClr val="002060"/>
                </a:solidFill>
              </a:rPr>
              <a:t>Será de obligado cumplimiento entregar el trabajo final y la </a:t>
            </a:r>
            <a:r>
              <a:rPr lang="es-ES" sz="1400" dirty="0">
                <a:solidFill>
                  <a:srgbClr val="002060"/>
                </a:solidFill>
              </a:rPr>
              <a:t>encuesta final</a:t>
            </a:r>
            <a:endParaRPr lang="es-ES" sz="1500" dirty="0">
              <a:solidFill>
                <a:srgbClr val="002060"/>
              </a:solidFill>
            </a:endParaRP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Tree>
    <p:extLst>
      <p:ext uri="{BB962C8B-B14F-4D97-AF65-F5344CB8AC3E}">
        <p14:creationId xmlns:p14="http://schemas.microsoft.com/office/powerpoint/2010/main" val="367194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Equipo Docente</a:t>
            </a:r>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952500" y="228600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 Profesional de la UNED</a:t>
            </a:r>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952500" y="2656904"/>
            <a:ext cx="4274328" cy="574318"/>
          </a:xfrm>
        </p:spPr>
        <p:txBody>
          <a:bodyPr rtlCol="0"/>
          <a:lstStyle/>
          <a:p>
            <a:pPr rtl="0"/>
            <a:r>
              <a:rPr lang="es-ES" dirty="0"/>
              <a:t>Competencias digitales para el sector de la movilidad y transporte – 15 ECTS</a:t>
            </a:r>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953655" y="3470942"/>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Dos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953655" y="3841846"/>
            <a:ext cx="4274328"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2024 (Febrero </a:t>
            </a:r>
            <a:r>
              <a:rPr lang="es-ES"/>
              <a:t>a Junio)</a:t>
            </a:r>
            <a:endParaRPr lang="es-ES" dirty="0"/>
          </a:p>
          <a:p>
            <a:r>
              <a:rPr lang="es-ES" dirty="0"/>
              <a:t>2024 (Septiembre a Diciembre)</a:t>
            </a:r>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952500" y="464699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 por el MITMS</a:t>
            </a:r>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952500" y="5017901"/>
            <a:ext cx="4274328"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Preinscripción obligatoria antes de la matrícula enviando una carta de motivación para el estudio del curso y CV resumido</a:t>
            </a:r>
          </a:p>
        </p:txBody>
      </p:sp>
      <p:sp>
        <p:nvSpPr>
          <p:cNvPr id="2" name="Marcador de pie de página 4">
            <a:extLst>
              <a:ext uri="{FF2B5EF4-FFF2-40B4-BE49-F238E27FC236}">
                <a16:creationId xmlns:a16="http://schemas.microsoft.com/office/drawing/2014/main" id="{23BCD3A1-286F-DB5D-7EBD-20443D9D075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15</a:t>
            </a:fld>
            <a:endParaRPr lang="es-ES" dirty="0"/>
          </a:p>
        </p:txBody>
      </p:sp>
      <p:sp>
        <p:nvSpPr>
          <p:cNvPr id="7" name="Marcador de texto 49">
            <a:extLst>
              <a:ext uri="{FF2B5EF4-FFF2-40B4-BE49-F238E27FC236}">
                <a16:creationId xmlns:a16="http://schemas.microsoft.com/office/drawing/2014/main" id="{BBBFFEC3-94E9-FA35-0160-86CBD9F9CE77}"/>
              </a:ext>
            </a:extLst>
          </p:cNvPr>
          <p:cNvSpPr txBox="1">
            <a:spLocks/>
          </p:cNvSpPr>
          <p:nvPr/>
        </p:nvSpPr>
        <p:spPr>
          <a:xfrm>
            <a:off x="5771973" y="1650850"/>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10" name="Marcador de texto 51">
            <a:extLst>
              <a:ext uri="{FF2B5EF4-FFF2-40B4-BE49-F238E27FC236}">
                <a16:creationId xmlns:a16="http://schemas.microsoft.com/office/drawing/2014/main" id="{F45EC884-0420-BC75-0571-9A81F0513424}"/>
              </a:ext>
            </a:extLst>
          </p:cNvPr>
          <p:cNvSpPr txBox="1">
            <a:spLocks/>
          </p:cNvSpPr>
          <p:nvPr/>
        </p:nvSpPr>
        <p:spPr>
          <a:xfrm>
            <a:off x="5785104" y="2828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11" name="Marcador de texto 52">
            <a:extLst>
              <a:ext uri="{FF2B5EF4-FFF2-40B4-BE49-F238E27FC236}">
                <a16:creationId xmlns:a16="http://schemas.microsoft.com/office/drawing/2014/main" id="{906ADF02-CB48-9E1E-F181-448264CEDE55}"/>
              </a:ext>
            </a:extLst>
          </p:cNvPr>
          <p:cNvSpPr txBox="1">
            <a:spLocks/>
          </p:cNvSpPr>
          <p:nvPr/>
        </p:nvSpPr>
        <p:spPr>
          <a:xfrm>
            <a:off x="5785103" y="3751303"/>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12" name="Marcador de texto 51">
            <a:extLst>
              <a:ext uri="{FF2B5EF4-FFF2-40B4-BE49-F238E27FC236}">
                <a16:creationId xmlns:a16="http://schemas.microsoft.com/office/drawing/2014/main" id="{9D23D67A-542D-BB0F-D3FB-690E88EED5AA}"/>
              </a:ext>
            </a:extLst>
          </p:cNvPr>
          <p:cNvSpPr txBox="1">
            <a:spLocks/>
          </p:cNvSpPr>
          <p:nvPr/>
        </p:nvSpPr>
        <p:spPr>
          <a:xfrm>
            <a:off x="5785104" y="4039939"/>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p:txBody>
      </p:sp>
      <p:pic>
        <p:nvPicPr>
          <p:cNvPr id="13" name="Imagen 12" descr="Hombre sonriendo con un traje de color negro&#10;&#10;Descripción generada automáticamente">
            <a:extLst>
              <a:ext uri="{FF2B5EF4-FFF2-40B4-BE49-F238E27FC236}">
                <a16:creationId xmlns:a16="http://schemas.microsoft.com/office/drawing/2014/main" id="{480C7AEC-152A-AAF5-03C1-686B5D011A4F}"/>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33403" y="2459343"/>
            <a:ext cx="898107" cy="1190348"/>
          </a:xfrm>
          <a:prstGeom prst="rect">
            <a:avLst/>
          </a:prstGeom>
        </p:spPr>
      </p:pic>
      <p:sp>
        <p:nvSpPr>
          <p:cNvPr id="14" name="Marcador de texto 52">
            <a:extLst>
              <a:ext uri="{FF2B5EF4-FFF2-40B4-BE49-F238E27FC236}">
                <a16:creationId xmlns:a16="http://schemas.microsoft.com/office/drawing/2014/main" id="{EE9F583D-2F08-A2D9-B457-A48E9667CD43}"/>
              </a:ext>
            </a:extLst>
          </p:cNvPr>
          <p:cNvSpPr txBox="1">
            <a:spLocks/>
          </p:cNvSpPr>
          <p:nvPr/>
        </p:nvSpPr>
        <p:spPr>
          <a:xfrm>
            <a:off x="5785103" y="257720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pic>
        <p:nvPicPr>
          <p:cNvPr id="26" name="Imagen 25" descr="Niño parado sonriendo para fotografia&#10;&#10;Descripción generada automáticamente con confianza media">
            <a:extLst>
              <a:ext uri="{FF2B5EF4-FFF2-40B4-BE49-F238E27FC236}">
                <a16:creationId xmlns:a16="http://schemas.microsoft.com/office/drawing/2014/main" id="{1991D313-11C2-E42E-627F-0DDD92EC686C}"/>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53323" y="1074258"/>
            <a:ext cx="1063086" cy="1305573"/>
          </a:xfrm>
          <a:prstGeom prst="rect">
            <a:avLst/>
          </a:prstGeom>
        </p:spPr>
      </p:pic>
      <p:sp>
        <p:nvSpPr>
          <p:cNvPr id="27" name="Marcador de texto 50">
            <a:extLst>
              <a:ext uri="{FF2B5EF4-FFF2-40B4-BE49-F238E27FC236}">
                <a16:creationId xmlns:a16="http://schemas.microsoft.com/office/drawing/2014/main" id="{4B2B5164-FE28-080F-06AB-096A6278AB36}"/>
              </a:ext>
            </a:extLst>
          </p:cNvPr>
          <p:cNvSpPr txBox="1">
            <a:spLocks/>
          </p:cNvSpPr>
          <p:nvPr/>
        </p:nvSpPr>
        <p:spPr>
          <a:xfrm>
            <a:off x="5771973" y="1418604"/>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28" name="Imagen 27" descr="Mujer vestida de negro&#10;&#10;Descripción generada automáticamente">
            <a:extLst>
              <a:ext uri="{FF2B5EF4-FFF2-40B4-BE49-F238E27FC236}">
                <a16:creationId xmlns:a16="http://schemas.microsoft.com/office/drawing/2014/main" id="{A6FD984D-632A-6767-CD2F-5F61429574D9}"/>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1216091" y="3714692"/>
            <a:ext cx="932729" cy="1128305"/>
          </a:xfrm>
          <a:prstGeom prst="rect">
            <a:avLst/>
          </a:prstGeom>
        </p:spPr>
      </p:pic>
      <p:sp>
        <p:nvSpPr>
          <p:cNvPr id="29" name="Marcador de texto 52">
            <a:extLst>
              <a:ext uri="{FF2B5EF4-FFF2-40B4-BE49-F238E27FC236}">
                <a16:creationId xmlns:a16="http://schemas.microsoft.com/office/drawing/2014/main" id="{2D90B8F3-4920-3DE1-9B4A-B78400FA6F2D}"/>
              </a:ext>
            </a:extLst>
          </p:cNvPr>
          <p:cNvSpPr txBox="1">
            <a:spLocks/>
          </p:cNvSpPr>
          <p:nvPr/>
        </p:nvSpPr>
        <p:spPr>
          <a:xfrm>
            <a:off x="5785103" y="4706605"/>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ADRIÁN MENDIETA ARAGÓN (Codirector)</a:t>
            </a:r>
          </a:p>
        </p:txBody>
      </p:sp>
      <p:sp>
        <p:nvSpPr>
          <p:cNvPr id="30" name="Marcador de texto 51">
            <a:extLst>
              <a:ext uri="{FF2B5EF4-FFF2-40B4-BE49-F238E27FC236}">
                <a16:creationId xmlns:a16="http://schemas.microsoft.com/office/drawing/2014/main" id="{E90358C8-1B37-BE3B-29F2-55F94F467B99}"/>
              </a:ext>
            </a:extLst>
          </p:cNvPr>
          <p:cNvSpPr txBox="1">
            <a:spLocks/>
          </p:cNvSpPr>
          <p:nvPr/>
        </p:nvSpPr>
        <p:spPr>
          <a:xfrm>
            <a:off x="5785104" y="4971797"/>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ANÁLISIS ECONÓMICO (Investigador)                         amendieta@cee.uned.es </a:t>
            </a:r>
          </a:p>
        </p:txBody>
      </p:sp>
      <p:pic>
        <p:nvPicPr>
          <p:cNvPr id="31" name="Imagen 30" descr="Un hombre con camisa azul&#10;&#10;Descripción generada automáticamente">
            <a:extLst>
              <a:ext uri="{FF2B5EF4-FFF2-40B4-BE49-F238E27FC236}">
                <a16:creationId xmlns:a16="http://schemas.microsoft.com/office/drawing/2014/main" id="{2F115123-4D3C-06D4-1D8B-BD3B89139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174" y="4596256"/>
            <a:ext cx="875538" cy="1146538"/>
          </a:xfrm>
          <a:prstGeom prst="rect">
            <a:avLst/>
          </a:prstGeom>
        </p:spPr>
      </p:pic>
    </p:spTree>
    <p:extLst>
      <p:ext uri="{BB962C8B-B14F-4D97-AF65-F5344CB8AC3E}">
        <p14:creationId xmlns:p14="http://schemas.microsoft.com/office/powerpoint/2010/main" val="5061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896100" y="5084771"/>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2173658"/>
            <a:ext cx="4903377" cy="610863"/>
          </a:xfrm>
        </p:spPr>
        <p:txBody>
          <a:bodyPr rtlCol="0"/>
          <a:lstStyle/>
          <a:p>
            <a:pPr rtl="0"/>
            <a:r>
              <a:rPr lang="es-ES" dirty="0"/>
              <a:t>Gracias</a:t>
            </a:r>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366391" y="4008528"/>
            <a:ext cx="5636729" cy="953337"/>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80000"/>
              </a:lnSpc>
            </a:pPr>
            <a:r>
              <a:rPr lang="es-ES" b="1" dirty="0"/>
              <a:t>AF01, Experto Profesional en Competencias digitales para el sector de la movilidad y transporte</a:t>
            </a:r>
          </a:p>
          <a:p>
            <a:pPr algn="r" rtl="0">
              <a:lnSpc>
                <a:spcPct val="80000"/>
              </a:lnSpc>
            </a:pPr>
            <a:r>
              <a:rPr lang="es-ES" dirty="0"/>
              <a:t>Capacitación digital y sostenibilidad en el ámbito del transporte y la movilidad</a:t>
            </a:r>
          </a:p>
          <a:p>
            <a:pPr algn="r" rtl="0">
              <a:lnSpc>
                <a:spcPct val="80000"/>
              </a:lnSpc>
            </a:pPr>
            <a:r>
              <a:rPr lang="es-ES" dirty="0"/>
              <a:t>2023-2025 </a:t>
            </a:r>
          </a:p>
          <a:p>
            <a:pPr algn="r" rtl="0">
              <a:lnSpc>
                <a:spcPct val="80000"/>
              </a:lnSpc>
            </a:pPr>
            <a:r>
              <a:rPr lang="es-ES" dirty="0"/>
              <a:t>UNED – Ministerio de Transportes y Movilidad Sostenible</a:t>
            </a:r>
          </a:p>
        </p:txBody>
      </p:sp>
      <p:sp>
        <p:nvSpPr>
          <p:cNvPr id="5" name="Marcador de pie de página 4">
            <a:extLst>
              <a:ext uri="{FF2B5EF4-FFF2-40B4-BE49-F238E27FC236}">
                <a16:creationId xmlns:a16="http://schemas.microsoft.com/office/drawing/2014/main" id="{4685FDFB-A985-B2CF-72EF-312144E14F1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16</a:t>
            </a:fld>
            <a:endParaRPr lang="es-ES" dirty="0"/>
          </a:p>
        </p:txBody>
      </p:sp>
      <p:pic>
        <p:nvPicPr>
          <p:cNvPr id="13" name="Marcador de posición de imagen 12" descr="Retrato de un miembro del equipo">
            <a:extLst>
              <a:ext uri="{FF2B5EF4-FFF2-40B4-BE49-F238E27FC236}">
                <a16:creationId xmlns:a16="http://schemas.microsoft.com/office/drawing/2014/main" id="{9A4F2464-41AF-BB74-0CCB-7C16605A96BD}"/>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a:prstGeom prst="rect">
            <a:avLst/>
          </a:prstGeom>
        </p:spPr>
      </p:pic>
      <p:pic>
        <p:nvPicPr>
          <p:cNvPr id="6" name="Imagen 5">
            <a:extLst>
              <a:ext uri="{FF2B5EF4-FFF2-40B4-BE49-F238E27FC236}">
                <a16:creationId xmlns:a16="http://schemas.microsoft.com/office/drawing/2014/main" id="{C035A822-A090-3F51-39A6-6E6B6ED752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a:t>
            </a:r>
            <a:r>
              <a:rPr lang="es-ES"/>
              <a:t>y Objetivos </a:t>
            </a:r>
            <a:endParaRPr lang="es-ES" dirty="0"/>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Contenidos y Resultados de Aprendizaje</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Atención al Estudiante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2" name="Marcador de pie de página 4">
            <a:extLst>
              <a:ext uri="{FF2B5EF4-FFF2-40B4-BE49-F238E27FC236}">
                <a16:creationId xmlns:a16="http://schemas.microsoft.com/office/drawing/2014/main" id="{489FD7A5-B6D2-5F87-431A-FF6D41C446C4}"/>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18053" y="2107096"/>
            <a:ext cx="5575924" cy="2977499"/>
          </a:xfrm>
        </p:spPr>
        <p:txBody>
          <a:bodyPr rtlCol="0"/>
          <a:lstStyle/>
          <a:p>
            <a:pPr rtl="0"/>
            <a:r>
              <a:rPr lang="es-ES" sz="1800" dirty="0">
                <a:solidFill>
                  <a:srgbClr val="002060"/>
                </a:solidFill>
                <a:latin typeface="QlassikMedium"/>
              </a:rPr>
              <a:t>DIPLOMA DE EXPERTO PROFESIONAL (15 créditos, 325 horas de teoría, 50 horas de práctica), con una dedicación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a:t>
            </a:r>
          </a:p>
          <a:p>
            <a:pPr algn="l"/>
            <a:r>
              <a:rPr lang="es-ES" sz="1800" dirty="0">
                <a:solidFill>
                  <a:srgbClr val="002060"/>
                </a:solidFill>
                <a:latin typeface="QlassikMedium"/>
              </a:rPr>
              <a:t>Se recomienda por ello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la entrega del Trabajo Final del </a:t>
            </a:r>
            <a:r>
              <a:rPr lang="es-ES" sz="1800" b="0" i="0" u="none" strike="noStrike" baseline="0" dirty="0">
                <a:solidFill>
                  <a:srgbClr val="002060"/>
                </a:solidFill>
                <a:latin typeface="QlassikMedium"/>
              </a:rPr>
              <a:t>curso y la Encuesta Final de curso</a:t>
            </a:r>
          </a:p>
        </p:txBody>
      </p:sp>
      <p:sp>
        <p:nvSpPr>
          <p:cNvPr id="2" name="Marcador de pie de página 4">
            <a:extLst>
              <a:ext uri="{FF2B5EF4-FFF2-40B4-BE49-F238E27FC236}">
                <a16:creationId xmlns:a16="http://schemas.microsoft.com/office/drawing/2014/main" id="{8168B9E3-8019-DF06-9869-E1A912FAB5A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815009" y="1590262"/>
            <a:ext cx="11032433" cy="4176210"/>
          </a:xfrm>
        </p:spPr>
        <p:txBody>
          <a:bodyPr rtlCol="0">
            <a:noAutofit/>
          </a:bodyPr>
          <a:lstStyle/>
          <a:p>
            <a:pPr algn="l"/>
            <a:r>
              <a:rPr lang="es-ES" sz="2000" b="0" dirty="0">
                <a:solidFill>
                  <a:srgbClr val="002060"/>
                </a:solidFill>
              </a:rPr>
              <a:t>Este curso de Experto Profesional en Competencias digitales para el sector de la movilidad y el transporte,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br>
              <a:rPr lang="es-ES" sz="2000" b="0" dirty="0">
                <a:solidFill>
                  <a:srgbClr val="002060"/>
                </a:solidFill>
              </a:rPr>
            </a:br>
            <a:br>
              <a:rPr lang="es-ES" sz="2000" b="0" dirty="0">
                <a:solidFill>
                  <a:srgbClr val="002060"/>
                </a:solidFill>
              </a:rPr>
            </a:br>
            <a:r>
              <a:rPr lang="es-ES" sz="2000" dirty="0">
                <a:solidFill>
                  <a:srgbClr val="002060"/>
                </a:solidFill>
              </a:rPr>
              <a:t>El principal objetivo que se persigue con este curso es atraer a estudiantes y profesionales al sector del transporte y la movilidad, un sector en pleno auge, que requiere de personal cualificado y que se enfrenta a varios retos en los próximos años</a:t>
            </a:r>
          </a:p>
        </p:txBody>
      </p:sp>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a:t>
            </a:r>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buFont typeface="Wingdings" panose="05000000000000000000" pitchFamily="2" charset="2"/>
              <a:buChar char="§"/>
            </a:pPr>
            <a:r>
              <a:rPr lang="es-ES" sz="2000" b="0" dirty="0">
                <a:solidFill>
                  <a:srgbClr val="002060"/>
                </a:solidFill>
                <a:latin typeface="+mn-lt"/>
                <a:ea typeface="+mn-ea"/>
                <a:cs typeface="+mn-cs"/>
              </a:rPr>
              <a:t>El</a:t>
            </a:r>
            <a:r>
              <a:rPr lang="es-ES" sz="2000" b="0" dirty="0">
                <a:solidFill>
                  <a:srgbClr val="002060"/>
                </a:solidFill>
              </a:rPr>
              <a:t> curso está destinado a aquellas personas que quieran mejorar sus conocimientos y capacidades personales así como potenciar su carrera profesional con la incorporación de las competencias digitales orientadas hacia el sector de la movilidad y el transporte dentro de este programa subvencionado por la Secretaría General de Transportes y Movilidad del Ministerio de Transporte, Movilidad y Agenda Urbana </a:t>
            </a:r>
          </a:p>
          <a:p>
            <a:pPr>
              <a:buFont typeface="Wingdings" panose="05000000000000000000" pitchFamily="2" charset="2"/>
              <a:buChar char="§"/>
            </a:pPr>
            <a:r>
              <a:rPr lang="es-ES" sz="2000" b="0" dirty="0">
                <a:solidFill>
                  <a:srgbClr val="002060"/>
                </a:solidFill>
              </a:rPr>
              <a:t>Dentro de la selección de los estudiantes para el curso se tendrá en cuenta su </a:t>
            </a:r>
            <a:r>
              <a:rPr lang="es-ES" sz="2000" b="0" dirty="0" err="1">
                <a:solidFill>
                  <a:srgbClr val="002060"/>
                </a:solidFill>
              </a:rPr>
              <a:t>curriculum</a:t>
            </a:r>
            <a:r>
              <a:rPr lang="es-ES" sz="2000" b="0" dirty="0">
                <a:solidFill>
                  <a:srgbClr val="002060"/>
                </a:solidFill>
              </a:rPr>
              <a:t> vitae y formación, su experiencia laboral y profesional, su estado actual de empleo así como el interés que demuestre el estudiante en la finalización del curso de forma satisfactoria</a:t>
            </a:r>
          </a:p>
          <a:p>
            <a:pPr>
              <a:buFont typeface="Wingdings" panose="05000000000000000000" pitchFamily="2" charset="2"/>
              <a:buChar char="§"/>
            </a:pPr>
            <a:r>
              <a:rPr lang="es-ES" sz="2000" b="0" dirty="0">
                <a:solidFill>
                  <a:srgbClr val="002060"/>
                </a:solidFill>
              </a:rPr>
              <a:t>Para el acceso a este curso no se requiere ninguna formación previa, debiendo ser mayores de edad las personas que soliciten la preinscripción al mismo, y ser ciudadanos de un Estado miembro de la Unión Europea o de otro Estado parte en el Acuerdo sobre el Espacio Económico Europeo y de Suiza, así como sus familiares recogidos en el artículo 2 y 2 bis del Real Decreto 240/2007, de 16 de febrero, o tener autorización para permanecer o residir en territorio español</a:t>
            </a:r>
            <a:endParaRPr lang="es-ES" sz="2000" noProof="0" dirty="0"/>
          </a:p>
        </p:txBody>
      </p:sp>
    </p:spTree>
    <p:extLst>
      <p:ext uri="{BB962C8B-B14F-4D97-AF65-F5344CB8AC3E}">
        <p14:creationId xmlns:p14="http://schemas.microsoft.com/office/powerpoint/2010/main" val="41381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4" y="2934856"/>
            <a:ext cx="4159629"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56868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3917676" y="4691060"/>
            <a:ext cx="4292046" cy="369332"/>
          </a:xfrm>
        </p:spPr>
        <p:txBody>
          <a:bodyPr/>
          <a:lstStyle/>
          <a:p>
            <a:pPr algn="l"/>
            <a:r>
              <a:rPr lang="es-ES" sz="1800" b="0" i="0" u="none" strike="noStrike" baseline="0" dirty="0">
                <a:solidFill>
                  <a:srgbClr val="002060"/>
                </a:solidFill>
              </a:rPr>
              <a:t>Impartición del curso a distancia (online), 3 meses (15 semanas), entre el 26 de Febrero de 2024 </a:t>
            </a:r>
            <a:r>
              <a:rPr lang="es-ES" sz="1800" dirty="0">
                <a:solidFill>
                  <a:srgbClr val="002060"/>
                </a:solidFill>
              </a:rPr>
              <a:t>y el 16 de Junio de 2024 (Semana Santa 25/03/2024)</a:t>
            </a: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3917675" y="4305640"/>
            <a:ext cx="4689611" cy="186587"/>
          </a:xfrm>
        </p:spPr>
        <p:txBody>
          <a:bodyPr/>
          <a:lstStyle/>
          <a:p>
            <a:r>
              <a:rPr lang="es-ES" sz="2000" dirty="0">
                <a:solidFill>
                  <a:srgbClr val="002060"/>
                </a:solidFill>
              </a:rPr>
              <a:t>2024 AF01 e1. Febrero – Junio </a:t>
            </a: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021589" y="4691060"/>
            <a:ext cx="213360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021588" y="4305640"/>
            <a:ext cx="2776159"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6438143" y="2934856"/>
            <a:ext cx="4932222"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6438143" y="2568686"/>
            <a:ext cx="4594292" cy="186587"/>
          </a:xfrm>
        </p:spPr>
        <p:txBody>
          <a:bodyPr/>
          <a:lstStyle/>
          <a:p>
            <a:r>
              <a:rPr lang="es-ES" sz="2000" dirty="0">
                <a:solidFill>
                  <a:srgbClr val="002060"/>
                </a:solidFill>
              </a:rPr>
              <a:t>2024 AF01 e2. Septiembre – Diciembre</a:t>
            </a:r>
          </a:p>
          <a:p>
            <a:r>
              <a:rPr lang="es-ES" sz="2000" dirty="0">
                <a:solidFill>
                  <a:srgbClr val="002060"/>
                </a:solidFill>
              </a:rPr>
              <a:t>	</a:t>
            </a:r>
          </a:p>
        </p:txBody>
      </p:sp>
      <p:sp>
        <p:nvSpPr>
          <p:cNvPr id="2" name="Marcador de pie de página 4">
            <a:extLst>
              <a:ext uri="{FF2B5EF4-FFF2-40B4-BE49-F238E27FC236}">
                <a16:creationId xmlns:a16="http://schemas.microsoft.com/office/drawing/2014/main" id="{F8B0BD4A-E787-93E6-CD9D-F0E92DC35F1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Tree>
    <p:extLst>
      <p:ext uri="{BB962C8B-B14F-4D97-AF65-F5344CB8AC3E}">
        <p14:creationId xmlns:p14="http://schemas.microsoft.com/office/powerpoint/2010/main" val="11407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 </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fontScale="85000" lnSpcReduction="20000"/>
          </a:bodyPr>
          <a:lstStyle/>
          <a:p>
            <a:pPr marL="0" indent="0" algn="l">
              <a:buNone/>
            </a:pPr>
            <a:r>
              <a:rPr lang="es-ES" sz="2100" dirty="0">
                <a:solidFill>
                  <a:srgbClr val="002060"/>
                </a:solidFill>
              </a:rPr>
              <a:t>Módulos (y submódulos):</a:t>
            </a:r>
          </a:p>
          <a:p>
            <a:pPr algn="l"/>
            <a:r>
              <a:rPr lang="es-ES" sz="2100" dirty="0">
                <a:solidFill>
                  <a:srgbClr val="002060"/>
                </a:solidFill>
              </a:rPr>
              <a:t>Competencias básicas digitales según Marco Europeo (I y II)</a:t>
            </a:r>
          </a:p>
          <a:p>
            <a:pPr algn="l"/>
            <a:r>
              <a:rPr lang="es-ES" sz="2100" dirty="0">
                <a:solidFill>
                  <a:srgbClr val="002060"/>
                </a:solidFill>
              </a:rPr>
              <a:t>Conceptos generales (I y II)</a:t>
            </a:r>
          </a:p>
          <a:p>
            <a:pPr algn="l"/>
            <a:r>
              <a:rPr lang="es-ES" sz="2100" dirty="0">
                <a:solidFill>
                  <a:srgbClr val="002060"/>
                </a:solidFill>
              </a:rPr>
              <a:t>Metodologías de gestión y desarrollo de proyectos aplicadas al sector del transporte, la movilidad, la logística y las infraestructuras vinculadas</a:t>
            </a:r>
          </a:p>
          <a:p>
            <a:pPr algn="l"/>
            <a:r>
              <a:rPr lang="es-ES" sz="2100" dirty="0">
                <a:solidFill>
                  <a:srgbClr val="002060"/>
                </a:solidFill>
              </a:rPr>
              <a:t>Tecnologías, herramientas y habilitadores claves para la transformación digital y su aplicación en el sector del transporte, la movilidad, la logística y las infraestructuras vinculadas (I y II)</a:t>
            </a:r>
          </a:p>
          <a:p>
            <a:pPr algn="l"/>
            <a:r>
              <a:rPr lang="es-ES" sz="2100" dirty="0">
                <a:solidFill>
                  <a:srgbClr val="002060"/>
                </a:solidFill>
              </a:rPr>
              <a:t>Digitalización documental y su aplicación en el sector del transporte, la movilidad, la logística y las infraestructuras vinculadas</a:t>
            </a:r>
          </a:p>
          <a:p>
            <a:pPr algn="l"/>
            <a:r>
              <a:rPr lang="es-ES" sz="2100" dirty="0">
                <a:solidFill>
                  <a:srgbClr val="002060"/>
                </a:solidFill>
              </a:rPr>
              <a:t>Automatización y su aplicación en el sector del transporte, la movilidad, la logística y las infraestructuras vinculadas (I y II)</a:t>
            </a:r>
          </a:p>
          <a:p>
            <a:pPr algn="l"/>
            <a:r>
              <a:rPr lang="es-ES" sz="2100" dirty="0">
                <a:solidFill>
                  <a:srgbClr val="002060"/>
                </a:solidFill>
              </a:rPr>
              <a:t>Marketing y comunicación digital y su aplicación en el sector del transporte, la movilidad, la logística y las infraestructuras vinculadas</a:t>
            </a:r>
          </a:p>
          <a:p>
            <a:pPr algn="l"/>
            <a:r>
              <a:rPr lang="es-ES" sz="2100" dirty="0">
                <a:solidFill>
                  <a:srgbClr val="002060"/>
                </a:solidFill>
              </a:rPr>
              <a:t>Digitalización sostenible y su aplicación en el sector del transporte, la movilidad, la logística y las infraestructuras vinculadas</a:t>
            </a:r>
          </a:p>
          <a:p>
            <a:pPr algn="l"/>
            <a:r>
              <a:rPr lang="es-ES" sz="2100" dirty="0">
                <a:solidFill>
                  <a:srgbClr val="002060"/>
                </a:solidFill>
              </a:rPr>
              <a:t>Movilidad y transporte urbano (I y II)</a:t>
            </a:r>
          </a:p>
          <a:p>
            <a:pPr algn="l"/>
            <a:r>
              <a:rPr lang="es-ES" sz="2100" dirty="0">
                <a:solidFill>
                  <a:srgbClr val="002060"/>
                </a:solidFill>
              </a:rPr>
              <a:t>Evaluación final</a:t>
            </a:r>
          </a:p>
        </p:txBody>
      </p:sp>
    </p:spTree>
    <p:extLst>
      <p:ext uri="{BB962C8B-B14F-4D97-AF65-F5344CB8AC3E}">
        <p14:creationId xmlns:p14="http://schemas.microsoft.com/office/powerpoint/2010/main" val="109938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79513" y="879063"/>
            <a:ext cx="1149957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Resultados de Aprendizaje</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20000"/>
          </a:bodyPr>
          <a:lstStyle/>
          <a:p>
            <a:pPr algn="l"/>
            <a:r>
              <a:rPr lang="es-ES" sz="2100" dirty="0">
                <a:solidFill>
                  <a:srgbClr val="002060"/>
                </a:solidFill>
              </a:rPr>
              <a:t>Familiarizarse con el proceso de digitalización y transformación digital que está cambiando el sector de la movilidad y el transporte</a:t>
            </a:r>
          </a:p>
          <a:p>
            <a:pPr algn="l"/>
            <a:r>
              <a:rPr lang="es-ES" sz="2100" dirty="0">
                <a:solidFill>
                  <a:srgbClr val="002060"/>
                </a:solidFill>
              </a:rPr>
              <a:t>Reconocer e identificar las diferentes metodologías de gestión y desarrollo de proyectos aplicadas al sector del transporte, la movilidad, la logística y las infraestructuras vinculadas</a:t>
            </a:r>
          </a:p>
          <a:p>
            <a:pPr algn="l"/>
            <a:r>
              <a:rPr lang="es-ES" sz="2100" dirty="0">
                <a:solidFill>
                  <a:srgbClr val="002060"/>
                </a:solidFill>
              </a:rPr>
              <a:t>Conocer las tecnologías, herramientas y habilitadores claves para la transformación digital. Dentro de éstas, podemos encontrar conceptos como el Internet de las cosas, Computación en la nube, inteligencia artificial o ciberseguridad</a:t>
            </a:r>
          </a:p>
          <a:p>
            <a:pPr algn="l"/>
            <a:r>
              <a:rPr lang="es-ES" sz="2100" dirty="0">
                <a:solidFill>
                  <a:srgbClr val="002060"/>
                </a:solidFill>
              </a:rPr>
              <a:t>Familiarizarse con el concepto de digitalización documental y conocer su aplicación en el sector del transporte, la movilidad, la logística y las infraestructuras vinculadas</a:t>
            </a:r>
          </a:p>
          <a:p>
            <a:pPr algn="l"/>
            <a:r>
              <a:rPr lang="es-ES" sz="2100" dirty="0">
                <a:solidFill>
                  <a:srgbClr val="002060"/>
                </a:solidFill>
              </a:rPr>
              <a:t>Entender la importancia de la aplicación de máquinas o de procedimientos automáticos en la realización de un proceso o en una industria como el sector del transporte, la movilidad, la logística y las infraestructuras vinculadas</a:t>
            </a:r>
          </a:p>
          <a:p>
            <a:pPr algn="l"/>
            <a:r>
              <a:rPr lang="es-ES" sz="2100" dirty="0">
                <a:solidFill>
                  <a:srgbClr val="002060"/>
                </a:solidFill>
              </a:rPr>
              <a:t>Identificar estrategias de marketing y comunicación digital dentro del sector del transporte</a:t>
            </a:r>
          </a:p>
          <a:p>
            <a:pPr algn="l"/>
            <a:r>
              <a:rPr lang="es-ES" sz="2100" dirty="0">
                <a:solidFill>
                  <a:srgbClr val="002060"/>
                </a:solidFill>
              </a:rPr>
              <a:t>Ser consciente de la importancia la sostenibilidad de un sistema. Digitalización sostenible</a:t>
            </a:r>
          </a:p>
          <a:p>
            <a:pPr algn="l"/>
            <a:r>
              <a:rPr lang="es-ES" sz="2100" dirty="0">
                <a:solidFill>
                  <a:srgbClr val="002060"/>
                </a:solidFill>
              </a:rPr>
              <a:t>Identificar y aplicar tecnologías y herramientas de digitalización en el sector movilidad y transporte urbano</a:t>
            </a:r>
          </a:p>
        </p:txBody>
      </p:sp>
    </p:spTree>
    <p:extLst>
      <p:ext uri="{BB962C8B-B14F-4D97-AF65-F5344CB8AC3E}">
        <p14:creationId xmlns:p14="http://schemas.microsoft.com/office/powerpoint/2010/main" val="23036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4">
            <a:extLst>
              <a:ext uri="{FF2B5EF4-FFF2-40B4-BE49-F238E27FC236}">
                <a16:creationId xmlns:a16="http://schemas.microsoft.com/office/drawing/2014/main" id="{F3F96D09-1557-ED31-B503-15EBFC04C01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El curso de Experto Profesional sigue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El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559</TotalTime>
  <Words>2787</Words>
  <Application>Microsoft Office PowerPoint</Application>
  <PresentationFormat>Panorámica</PresentationFormat>
  <Paragraphs>156</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QlassikMedium</vt:lpstr>
      <vt:lpstr>Wingdings</vt:lpstr>
      <vt:lpstr>Tema1</vt:lpstr>
      <vt:lpstr>Presentación de PowerPoint</vt:lpstr>
      <vt:lpstr>Presentación</vt:lpstr>
      <vt:lpstr>Introducción</vt:lpstr>
      <vt:lpstr>Este curso de Experto Profesional en Competencias digitales para el sector de la movilidad y el transporte,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  El principal objetivo que se persigue con este curso es atraer a estudiantes y profesionales al sector del transporte y la movilidad, un sector en pleno auge, que requiere de personal cualificado y que se enfrenta a varios retos en los próximos años</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y Equipo Docente</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58</cp:revision>
  <dcterms:created xsi:type="dcterms:W3CDTF">2023-04-18T08:23:16Z</dcterms:created>
  <dcterms:modified xsi:type="dcterms:W3CDTF">2024-06-23T16:47:11Z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